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252B39"/>
    <a:srgbClr val="F3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91B9-280B-4646-90E1-FC5FDB8F69F9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FAE0-476D-4C64-B46C-22F973EC7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18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91B9-280B-4646-90E1-FC5FDB8F69F9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FAE0-476D-4C64-B46C-22F973EC7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75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91B9-280B-4646-90E1-FC5FDB8F69F9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FAE0-476D-4C64-B46C-22F973EC7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83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91B9-280B-4646-90E1-FC5FDB8F69F9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FAE0-476D-4C64-B46C-22F973EC7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83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91B9-280B-4646-90E1-FC5FDB8F69F9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FAE0-476D-4C64-B46C-22F973EC7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84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91B9-280B-4646-90E1-FC5FDB8F69F9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FAE0-476D-4C64-B46C-22F973EC7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250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91B9-280B-4646-90E1-FC5FDB8F69F9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FAE0-476D-4C64-B46C-22F973EC7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95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91B9-280B-4646-90E1-FC5FDB8F69F9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FAE0-476D-4C64-B46C-22F973EC7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012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91B9-280B-4646-90E1-FC5FDB8F69F9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FAE0-476D-4C64-B46C-22F973EC7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919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91B9-280B-4646-90E1-FC5FDB8F69F9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FAE0-476D-4C64-B46C-22F973EC7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18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391B9-280B-4646-90E1-FC5FDB8F69F9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FAE0-476D-4C64-B46C-22F973EC7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10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391B9-280B-4646-90E1-FC5FDB8F69F9}" type="datetimeFigureOut">
              <a:rPr lang="en-GB" smtClean="0"/>
              <a:t>16/02/2022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EFAE0-476D-4C64-B46C-22F973EC7A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155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moodle.capel.ac.uk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pp.mural.co/t/httpswwwcollegewebsitesacuk7459/m/httpswwwcollegewebsitesacuk7459/1636592229005/07011394d1986141d580d4df4888f5d435ed790a?sender=ue0acc9cb170dfb89df9d652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capel-my.sharepoint.com/personal/jed_keenan_capel_ac_uk/Documents/Learner%20Induction/Moodle-Induction-2021-Capel-Manor-College.pdf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pp.mural.co/t/httpswwwcollegewebsitesacuk7459/m/httpswwwcollegewebsitesacuk7459/1637509350496/f84c2c58f94e702db110670b9ae73b2113ff33c2?sender=ue0acc9cb170dfb89df9d6527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atastudio.google.com/s/kC2V_WiG_m8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58" y="0"/>
            <a:ext cx="4708478" cy="685800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" y="6334125"/>
            <a:ext cx="12191998" cy="523875"/>
          </a:xfrm>
        </p:spPr>
        <p:txBody>
          <a:bodyPr rIns="360000">
            <a:normAutofit/>
          </a:bodyPr>
          <a:lstStyle/>
          <a:p>
            <a:pPr algn="r"/>
            <a:r>
              <a:rPr lang="en-GB" sz="2800" dirty="0" smtClean="0">
                <a:solidFill>
                  <a:srgbClr val="252B39"/>
                </a:solidFill>
                <a:latin typeface="Arial Black" panose="020B0A04020102020204" pitchFamily="34" charset="0"/>
              </a:rPr>
              <a:t>page 1 of 4</a:t>
            </a:r>
            <a:endParaRPr lang="en-GB" sz="2800" dirty="0">
              <a:solidFill>
                <a:srgbClr val="252B39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5473578" y="209550"/>
            <a:ext cx="6718429" cy="6315075"/>
          </a:xfrm>
          <a:prstGeom prst="rect">
            <a:avLst/>
          </a:prstGeom>
        </p:spPr>
        <p:txBody>
          <a:bodyPr vert="horz" lIns="91440" tIns="45720" rIns="32400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3000" dirty="0" smtClean="0">
                <a:solidFill>
                  <a:srgbClr val="252B39"/>
                </a:solidFill>
                <a:latin typeface="Arial Black" panose="020B0A04020102020204" pitchFamily="34" charset="0"/>
              </a:rPr>
              <a:t>Moodle VLE</a:t>
            </a:r>
            <a:endParaRPr lang="en-GB" sz="2200" dirty="0" smtClean="0">
              <a:solidFill>
                <a:srgbClr val="252B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Optimising engagement is by being:</a:t>
            </a:r>
          </a:p>
          <a:p>
            <a:pPr marL="2628900" lvl="5" indent="-342900" algn="l">
              <a:lnSpc>
                <a:spcPct val="100000"/>
              </a:lnSpc>
              <a:spcBef>
                <a:spcPts val="600"/>
              </a:spcBef>
              <a:buClr>
                <a:srgbClr val="252B39"/>
              </a:buClr>
              <a:buSzPct val="100000"/>
              <a:buFont typeface="Wingdings 3" panose="05040102010807070707" pitchFamily="18" charset="2"/>
              <a:buChar char=""/>
            </a:pPr>
            <a:r>
              <a:rPr lang="en-GB" sz="24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Appealing</a:t>
            </a:r>
          </a:p>
          <a:p>
            <a:pPr marL="2628900" lvl="5" indent="-342900" algn="l">
              <a:lnSpc>
                <a:spcPct val="100000"/>
              </a:lnSpc>
              <a:spcBef>
                <a:spcPts val="600"/>
              </a:spcBef>
              <a:buClr>
                <a:srgbClr val="252B39"/>
              </a:buClr>
              <a:buSzPct val="100000"/>
              <a:buFont typeface="Wingdings 3" panose="05040102010807070707" pitchFamily="18" charset="2"/>
              <a:buChar char=""/>
            </a:pPr>
            <a:r>
              <a:rPr lang="en-GB" sz="24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 &amp;</a:t>
            </a:r>
          </a:p>
          <a:p>
            <a:pPr marL="2628900" lvl="5" indent="-342900" algn="l">
              <a:lnSpc>
                <a:spcPct val="100000"/>
              </a:lnSpc>
              <a:spcBef>
                <a:spcPts val="600"/>
              </a:spcBef>
              <a:buClr>
                <a:srgbClr val="252B39"/>
              </a:buClr>
              <a:buSzPct val="100000"/>
              <a:buFont typeface="Wingdings 3" panose="05040102010807070707" pitchFamily="18" charset="2"/>
              <a:buChar char=""/>
            </a:pPr>
            <a:r>
              <a:rPr lang="en-GB" sz="24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Informative</a:t>
            </a: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en-GB" sz="2700" kern="100" spc="-50" dirty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mages of groups of young people, smiling and being tactile, are the most appealing.</a:t>
            </a:r>
          </a:p>
          <a:p>
            <a:pPr algn="r">
              <a:lnSpc>
                <a:spcPct val="100000"/>
              </a:lnSpc>
              <a:spcBef>
                <a:spcPts val="1200"/>
              </a:spcBef>
            </a:pPr>
            <a: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and repeated navigation,</a:t>
            </a:r>
            <a:b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most functional.</a:t>
            </a:r>
          </a:p>
          <a:p>
            <a:pPr algn="r">
              <a:lnSpc>
                <a:spcPct val="100000"/>
              </a:lnSpc>
              <a:spcBef>
                <a:spcPts val="1200"/>
              </a:spcBef>
            </a:pPr>
            <a: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Methods for ensuring participation,</a:t>
            </a:r>
            <a:b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names and contact details of people providing support, and the presentation of the wider </a:t>
            </a:r>
            <a: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context, are </a:t>
            </a:r>
            <a: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informative.</a:t>
            </a:r>
            <a:endParaRPr lang="en-GB" sz="2000" kern="800" spc="-50" dirty="0" smtClean="0">
              <a:solidFill>
                <a:srgbClr val="252B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ction Button: Forward or Next 11">
            <a:hlinkClick r:id="rId4" highlightClick="1"/>
          </p:cNvPr>
          <p:cNvSpPr/>
          <p:nvPr/>
        </p:nvSpPr>
        <p:spPr>
          <a:xfrm>
            <a:off x="5632205" y="6465437"/>
            <a:ext cx="205274" cy="2332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30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" y="6334125"/>
            <a:ext cx="12191998" cy="523875"/>
          </a:xfrm>
        </p:spPr>
        <p:txBody>
          <a:bodyPr rIns="360000">
            <a:normAutofit/>
          </a:bodyPr>
          <a:lstStyle/>
          <a:p>
            <a:pPr algn="r"/>
            <a:r>
              <a:rPr lang="en-GB" sz="2800" dirty="0" smtClean="0">
                <a:solidFill>
                  <a:srgbClr val="252B39"/>
                </a:solidFill>
                <a:latin typeface="Arial Black" panose="020B0A04020102020204" pitchFamily="34" charset="0"/>
              </a:rPr>
              <a:t>page 2 of 4</a:t>
            </a:r>
            <a:endParaRPr lang="en-GB" sz="2800" dirty="0">
              <a:solidFill>
                <a:srgbClr val="252B39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52293"/>
            <a:ext cx="8602824" cy="4839089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8808098" y="209550"/>
            <a:ext cx="3383905" cy="6315075"/>
          </a:xfrm>
          <a:prstGeom prst="rect">
            <a:avLst/>
          </a:prstGeom>
        </p:spPr>
        <p:txBody>
          <a:bodyPr vert="horz" lIns="91440" tIns="45720" rIns="32400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3000" dirty="0" smtClean="0">
                <a:solidFill>
                  <a:srgbClr val="252B39"/>
                </a:solidFill>
                <a:latin typeface="Arial Black" panose="020B0A04020102020204" pitchFamily="34" charset="0"/>
              </a:rPr>
              <a:t>Moodle VLE</a:t>
            </a:r>
            <a:endParaRPr lang="en-GB" sz="2200" dirty="0" smtClean="0">
              <a:solidFill>
                <a:srgbClr val="252B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Calls </a:t>
            </a:r>
            <a:r>
              <a:rPr lang="en-GB" sz="2700" kern="100" spc="-50" dirty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action, invitations </a:t>
            </a:r>
            <a: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b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in contact</a:t>
            </a:r>
            <a: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clear directions,</a:t>
            </a:r>
            <a:b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learners</a:t>
            </a:r>
            <a:b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i="1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</a:t>
            </a:r>
            <a: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engaged.</a:t>
            </a:r>
            <a:endParaRPr lang="en-GB" sz="2700" kern="100" spc="-50" dirty="0">
              <a:solidFill>
                <a:srgbClr val="252B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3000"/>
              </a:spcBef>
            </a:pPr>
            <a: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Augmented PDF documents </a:t>
            </a:r>
            <a: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b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standard</a:t>
            </a:r>
            <a: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optimises learner engagement.</a:t>
            </a:r>
            <a:r>
              <a:rPr lang="en-GB" sz="2800" kern="8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kern="8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kern="800" spc="-50" dirty="0" smtClean="0">
              <a:solidFill>
                <a:srgbClr val="252B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01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" y="6334125"/>
            <a:ext cx="12191998" cy="523875"/>
          </a:xfrm>
          <a:prstGeom prst="rect">
            <a:avLst/>
          </a:prstGeom>
        </p:spPr>
        <p:txBody>
          <a:bodyPr rIns="36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dirty="0" smtClean="0">
                <a:solidFill>
                  <a:srgbClr val="252B39"/>
                </a:solidFill>
                <a:latin typeface="Arial Black" panose="020B0A04020102020204" pitchFamily="34" charset="0"/>
              </a:rPr>
              <a:t>page 3 of 4</a:t>
            </a:r>
            <a:endParaRPr lang="en-GB" dirty="0">
              <a:solidFill>
                <a:srgbClr val="252B39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" y="0"/>
            <a:ext cx="849496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78" y="6207984"/>
            <a:ext cx="2220682" cy="475225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8565502" y="209550"/>
            <a:ext cx="3626500" cy="6315075"/>
          </a:xfrm>
          <a:prstGeom prst="rect">
            <a:avLst/>
          </a:prstGeom>
        </p:spPr>
        <p:txBody>
          <a:bodyPr vert="horz" lIns="91440" tIns="45720" rIns="32400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3000" dirty="0" smtClean="0">
                <a:solidFill>
                  <a:srgbClr val="252B39"/>
                </a:solidFill>
                <a:latin typeface="Arial Black" panose="020B0A04020102020204" pitchFamily="34" charset="0"/>
              </a:rPr>
              <a:t>Moodle VLE</a:t>
            </a:r>
            <a:endParaRPr lang="en-GB" sz="2200" dirty="0" smtClean="0">
              <a:solidFill>
                <a:srgbClr val="252B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Initial assessment</a:t>
            </a:r>
            <a:b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 class, topic </a:t>
            </a:r>
            <a: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module,</a:t>
            </a:r>
            <a: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basis of a differentiated provision.</a:t>
            </a:r>
            <a:endParaRPr lang="en-GB" sz="2700" kern="100" spc="-50" dirty="0">
              <a:solidFill>
                <a:srgbClr val="252B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2400"/>
              </a:spcBef>
            </a:pPr>
            <a:r>
              <a:rPr lang="en-GB" sz="2700" kern="100" spc="-50" dirty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every initial assessment,</a:t>
            </a:r>
            <a:b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kern="100" spc="-50" dirty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00% learner </a:t>
            </a:r>
            <a: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  <a: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standard.</a:t>
            </a:r>
            <a:r>
              <a:rPr lang="en-GB" sz="2800" kern="8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kern="8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kern="800" spc="-50" dirty="0" smtClean="0">
              <a:solidFill>
                <a:srgbClr val="252B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4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97022" cy="6858000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6652728" y="209550"/>
            <a:ext cx="5539274" cy="6315075"/>
          </a:xfrm>
          <a:prstGeom prst="rect">
            <a:avLst/>
          </a:prstGeom>
        </p:spPr>
        <p:txBody>
          <a:bodyPr vert="horz" lIns="91440" tIns="45720" rIns="32400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3000" dirty="0" smtClean="0">
                <a:solidFill>
                  <a:srgbClr val="252B39"/>
                </a:solidFill>
                <a:latin typeface="Arial Black" panose="020B0A04020102020204" pitchFamily="34" charset="0"/>
              </a:rPr>
              <a:t>Moodle VLE</a:t>
            </a:r>
            <a:endParaRPr lang="en-GB" sz="2200" dirty="0" smtClean="0">
              <a:solidFill>
                <a:srgbClr val="252B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600"/>
              </a:spcBef>
            </a:pPr>
            <a: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 Dashboards for every level,</a:t>
            </a:r>
            <a:b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kern="1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basis for optimisation.</a:t>
            </a:r>
            <a:r>
              <a:rPr lang="en-GB" sz="2800" kern="8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kern="8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kern="800" spc="-50" dirty="0" smtClean="0">
              <a:solidFill>
                <a:srgbClr val="252B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0" lvl="3" indent="-342900" algn="l">
              <a:spcBef>
                <a:spcPts val="0"/>
              </a:spcBef>
              <a:buFont typeface="Wingdings 3" panose="05040102010807070707" pitchFamily="18" charset="2"/>
              <a:buChar char=""/>
            </a:pPr>
            <a:r>
              <a:rPr lang="en-GB" sz="2400" kern="8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</a:p>
          <a:p>
            <a:pPr marL="1714500" lvl="3" indent="-342900" algn="l">
              <a:buFont typeface="Wingdings 3" panose="05040102010807070707" pitchFamily="18" charset="2"/>
              <a:buChar char=""/>
            </a:pPr>
            <a:r>
              <a:rPr lang="en-GB" sz="2400" kern="8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</a:p>
          <a:p>
            <a:pPr marL="1714500" lvl="3" indent="-342900" algn="l">
              <a:buFont typeface="Wingdings 3" panose="05040102010807070707" pitchFamily="18" charset="2"/>
              <a:buChar char=""/>
            </a:pPr>
            <a:r>
              <a:rPr lang="en-GB" sz="2400" kern="8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&amp; Course</a:t>
            </a:r>
          </a:p>
          <a:p>
            <a:pPr marL="1714500" lvl="3" indent="-342900" algn="l">
              <a:buFont typeface="Wingdings 3" panose="05040102010807070707" pitchFamily="18" charset="2"/>
              <a:buChar char=""/>
            </a:pPr>
            <a:r>
              <a:rPr lang="en-GB" sz="2400" kern="8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 Learners</a:t>
            </a:r>
            <a:endParaRPr lang="en-GB" sz="2400" kern="800" spc="-50" dirty="0">
              <a:solidFill>
                <a:srgbClr val="252B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00000"/>
              </a:lnSpc>
              <a:spcBef>
                <a:spcPts val="1800"/>
              </a:spcBef>
            </a:pPr>
            <a:r>
              <a:rPr lang="en-GB" sz="2700" kern="8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Longitudinal comparison</a:t>
            </a:r>
            <a:br>
              <a:rPr lang="en-GB" sz="2700" kern="8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kern="8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previous performance,</a:t>
            </a:r>
            <a:br>
              <a:rPr lang="en-GB" sz="2700" kern="8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kern="8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evaluation </a:t>
            </a:r>
            <a:r>
              <a:rPr lang="en-GB" sz="2700" i="1" kern="8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en-GB" sz="2700" kern="8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700" kern="8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kern="8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Learners, Classes, Courses,</a:t>
            </a:r>
            <a:br>
              <a:rPr lang="en-GB" sz="2700" kern="8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kern="8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Departments,</a:t>
            </a:r>
            <a:br>
              <a:rPr lang="en-GB" sz="2700" kern="8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kern="800" spc="-50" dirty="0" smtClean="0">
                <a:solidFill>
                  <a:srgbClr val="252B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metric for optimisation.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" y="6334125"/>
            <a:ext cx="12191998" cy="523875"/>
          </a:xfrm>
          <a:prstGeom prst="rect">
            <a:avLst/>
          </a:prstGeom>
        </p:spPr>
        <p:txBody>
          <a:bodyPr rIns="36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GB" dirty="0" smtClean="0">
                <a:solidFill>
                  <a:srgbClr val="252B39"/>
                </a:solidFill>
                <a:latin typeface="Arial Black" panose="020B0A04020102020204" pitchFamily="34" charset="0"/>
              </a:rPr>
              <a:t>page 4 of 4</a:t>
            </a:r>
            <a:endParaRPr lang="en-GB" dirty="0">
              <a:solidFill>
                <a:srgbClr val="252B3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71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70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Jed Keenan</dc:creator>
  <cp:lastModifiedBy>Jed Keenan</cp:lastModifiedBy>
  <cp:revision>20</cp:revision>
  <dcterms:created xsi:type="dcterms:W3CDTF">2022-02-15T19:58:00Z</dcterms:created>
  <dcterms:modified xsi:type="dcterms:W3CDTF">2022-02-16T00:52:30Z</dcterms:modified>
</cp:coreProperties>
</file>